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3.xml" ContentType="application/vnd.openxmlformats-officedocument.presentationml.notesSlide+xml"/>
  <Override PartName="/ppt/charts/chart4.xml" ContentType="application/vnd.openxmlformats-officedocument.drawingml.chart+xml"/>
  <Override PartName="/ppt/notesSlides/notesSlide4.xml" ContentType="application/vnd.openxmlformats-officedocument.presentationml.notesSlide+xml"/>
  <Override PartName="/ppt/charts/chart5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4"/>
  </p:notesMasterIdLst>
  <p:sldIdLst>
    <p:sldId id="256" r:id="rId2"/>
    <p:sldId id="279" r:id="rId3"/>
    <p:sldId id="265" r:id="rId4"/>
    <p:sldId id="266" r:id="rId5"/>
    <p:sldId id="268" r:id="rId6"/>
    <p:sldId id="269" r:id="rId7"/>
    <p:sldId id="270" r:id="rId8"/>
    <p:sldId id="282" r:id="rId9"/>
    <p:sldId id="271" r:id="rId10"/>
    <p:sldId id="267" r:id="rId11"/>
    <p:sldId id="273" r:id="rId12"/>
    <p:sldId id="275" r:id="rId13"/>
    <p:sldId id="280" r:id="rId14"/>
    <p:sldId id="259" r:id="rId15"/>
    <p:sldId id="277" r:id="rId16"/>
    <p:sldId id="274" r:id="rId17"/>
    <p:sldId id="261" r:id="rId18"/>
    <p:sldId id="264" r:id="rId19"/>
    <p:sldId id="263" r:id="rId20"/>
    <p:sldId id="276" r:id="rId21"/>
    <p:sldId id="278" r:id="rId22"/>
    <p:sldId id="281" r:id="rId23"/>
  </p:sldIdLst>
  <p:sldSz cx="9144000" cy="6858000" type="screen4x3"/>
  <p:notesSz cx="6858000" cy="9144000"/>
  <p:embeddedFontLst>
    <p:embeddedFont>
      <p:font typeface="Roboto" panose="02000000000000000000" pitchFamily="2" charset="0"/>
      <p:regular r:id="rId25"/>
      <p:bold r:id="rId26"/>
      <p:italic r:id="rId27"/>
      <p:boldItalic r:id="rId28"/>
    </p:embeddedFont>
    <p:embeddedFont>
      <p:font typeface="Source Sans Pro" panose="020B0604020202020204" charset="0"/>
      <p:regular r:id="rId29"/>
      <p:bold r:id="rId30"/>
      <p:italic r:id="rId31"/>
      <p:boldItalic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322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A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67787136175076579"/>
          <c:y val="2.4872592503966794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0059828568953734"/>
          <c:y val="0.11416519959320759"/>
          <c:w val="0.57209992204256022"/>
          <c:h val="0.86548449744900136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NCAT Applications</c:v>
                </c:pt>
              </c:strCache>
            </c:strRef>
          </c:tx>
          <c:spPr>
            <a:ln>
              <a:solidFill>
                <a:srgbClr val="0070C0"/>
              </a:solidFill>
            </a:ln>
          </c:spPr>
          <c:dPt>
            <c:idx val="0"/>
            <c:bubble3D val="0"/>
            <c:spPr>
              <a:solidFill>
                <a:srgbClr val="00B0F0"/>
              </a:solidFill>
              <a:ln>
                <a:solidFill>
                  <a:srgbClr val="00B0F0"/>
                </a:solidFill>
              </a:ln>
            </c:spPr>
          </c:dPt>
          <c:dPt>
            <c:idx val="1"/>
            <c:bubble3D val="0"/>
            <c:spPr>
              <a:solidFill>
                <a:srgbClr val="00B050"/>
              </a:solidFill>
              <a:ln>
                <a:solidFill>
                  <a:srgbClr val="0070C0"/>
                </a:solidFill>
              </a:ln>
            </c:spPr>
          </c:dPt>
          <c:dPt>
            <c:idx val="2"/>
            <c:bubble3D val="0"/>
            <c:spPr>
              <a:solidFill>
                <a:srgbClr val="FFFF00"/>
              </a:solidFill>
              <a:ln>
                <a:solidFill>
                  <a:srgbClr val="0070C0"/>
                </a:solidFill>
              </a:ln>
            </c:spPr>
          </c:dPt>
          <c:dPt>
            <c:idx val="3"/>
            <c:bubble3D val="0"/>
            <c:spPr>
              <a:solidFill>
                <a:srgbClr val="C00000"/>
              </a:solidFill>
              <a:ln>
                <a:solidFill>
                  <a:srgbClr val="0070C0"/>
                </a:solidFill>
              </a:ln>
            </c:spPr>
          </c:dPt>
          <c:dLbls>
            <c:dLbl>
              <c:idx val="0"/>
              <c:layout>
                <c:manualLayout>
                  <c:x val="-1.6189644182661438E-2"/>
                  <c:y val="-0.22803377972248098"/>
                </c:manualLayout>
              </c:layout>
              <c:tx>
                <c:rich>
                  <a:bodyPr/>
                  <a:lstStyle/>
                  <a:p>
                    <a:pPr>
                      <a:defRPr sz="2400"/>
                    </a:pPr>
                    <a:r>
                      <a:rPr lang="en-US" sz="2400" dirty="0" smtClean="0"/>
                      <a:t>82%</a:t>
                    </a:r>
                    <a:endParaRPr lang="en-US" sz="2400" dirty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Sheet1!$A$2:$A$5</c:f>
              <c:strCache>
                <c:ptCount val="4"/>
                <c:pt idx="0">
                  <c:v>Consumer</c:v>
                </c:pt>
                <c:pt idx="1">
                  <c:v>Guardianship</c:v>
                </c:pt>
                <c:pt idx="2">
                  <c:v>Administrative</c:v>
                </c:pt>
                <c:pt idx="3">
                  <c:v>Occupational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54669</c:v>
                </c:pt>
                <c:pt idx="1">
                  <c:v>10569</c:v>
                </c:pt>
                <c:pt idx="2">
                  <c:v>833</c:v>
                </c:pt>
                <c:pt idx="3">
                  <c:v>766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70155293479632208"/>
          <c:y val="0.14213965542290172"/>
          <c:w val="0.28947913508668527"/>
          <c:h val="0.85786034457709825"/>
        </c:manualLayout>
      </c:layout>
      <c:overlay val="0"/>
      <c:txPr>
        <a:bodyPr/>
        <a:lstStyle/>
        <a:p>
          <a:pPr>
            <a:defRPr sz="24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A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Consumer</a:t>
            </a:r>
            <a:r>
              <a:rPr lang="en-US" baseline="0" dirty="0" smtClean="0"/>
              <a:t> &amp; Commercial</a:t>
            </a:r>
            <a:br>
              <a:rPr lang="en-US" baseline="0" dirty="0" smtClean="0"/>
            </a:br>
            <a:r>
              <a:rPr lang="en-US" baseline="0" dirty="0" smtClean="0"/>
              <a:t>Division</a:t>
            </a:r>
            <a:r>
              <a:rPr lang="en-US" dirty="0" smtClean="0"/>
              <a:t> applications</a:t>
            </a:r>
            <a:endParaRPr lang="en-US" dirty="0"/>
          </a:p>
        </c:rich>
      </c:tx>
      <c:layout>
        <c:manualLayout>
          <c:xMode val="edge"/>
          <c:yMode val="edge"/>
          <c:x val="0.60107598684891883"/>
          <c:y val="3.8439461142494136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0310577544114684"/>
          <c:y val="0.12614410364660336"/>
          <c:w val="0.57569392007291087"/>
          <c:h val="0.87092157139235238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NCAT Applications</c:v>
                </c:pt>
              </c:strCache>
            </c:strRef>
          </c:tx>
          <c:spPr>
            <a:solidFill>
              <a:srgbClr val="00B0F0"/>
            </a:solidFill>
          </c:spPr>
          <c:dPt>
            <c:idx val="0"/>
            <c:bubble3D val="0"/>
            <c:spPr>
              <a:solidFill>
                <a:schemeClr val="accent4">
                  <a:lumMod val="75000"/>
                </a:schemeClr>
              </a:solidFill>
              <a:ln>
                <a:solidFill>
                  <a:srgbClr val="00B0F0"/>
                </a:solidFill>
              </a:ln>
            </c:spPr>
          </c:dPt>
          <c:dPt>
            <c:idx val="1"/>
            <c:bubble3D val="0"/>
            <c:spPr>
              <a:solidFill>
                <a:schemeClr val="accent4">
                  <a:lumMod val="75000"/>
                </a:schemeClr>
              </a:solidFill>
            </c:spPr>
          </c:dPt>
          <c:dLbls>
            <c:dLbl>
              <c:idx val="0"/>
              <c:layout>
                <c:manualLayout>
                  <c:x val="-0.14648207637946067"/>
                  <c:y val="0.10322891473596951"/>
                </c:manualLayout>
              </c:layout>
              <c:tx>
                <c:rich>
                  <a:bodyPr/>
                  <a:lstStyle/>
                  <a:p>
                    <a:r>
                      <a:rPr lang="en-US" sz="2400" dirty="0" smtClean="0">
                        <a:solidFill>
                          <a:schemeClr val="bg1"/>
                        </a:solidFill>
                      </a:rPr>
                      <a:t>78%</a:t>
                    </a:r>
                    <a:endParaRPr lang="en-US" sz="2400" dirty="0">
                      <a:solidFill>
                        <a:schemeClr val="bg1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Sheet1!$A$2:$A$5</c:f>
              <c:strCache>
                <c:ptCount val="4"/>
                <c:pt idx="0">
                  <c:v>Tenancy</c:v>
                </c:pt>
                <c:pt idx="1">
                  <c:v>Social housing</c:v>
                </c:pt>
                <c:pt idx="2">
                  <c:v>General</c:v>
                </c:pt>
                <c:pt idx="3">
                  <c:v>Other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29964</c:v>
                </c:pt>
                <c:pt idx="1">
                  <c:v>12588</c:v>
                </c:pt>
                <c:pt idx="2">
                  <c:v>5103</c:v>
                </c:pt>
                <c:pt idx="3">
                  <c:v>6719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  <c:txPr>
        <a:bodyPr/>
        <a:lstStyle/>
        <a:p>
          <a:pPr>
            <a:defRPr sz="24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A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AU" dirty="0" smtClean="0"/>
              <a:t>Who is applying for what in tenancy</a:t>
            </a:r>
            <a:r>
              <a:rPr lang="en-AU" baseline="0" dirty="0" smtClean="0"/>
              <a:t> </a:t>
            </a:r>
          </a:p>
          <a:p>
            <a:pPr>
              <a:defRPr/>
            </a:pPr>
            <a:r>
              <a:rPr lang="en-AU" baseline="0" dirty="0" smtClean="0"/>
              <a:t>(incl. social housing)?</a:t>
            </a:r>
            <a:endParaRPr lang="en-AU" dirty="0"/>
          </a:p>
        </c:rich>
      </c:tx>
      <c:layout>
        <c:manualLayout>
          <c:xMode val="edge"/>
          <c:yMode val="edge"/>
          <c:x val="0.46519689902628519"/>
          <c:y val="1.1305723865439453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0306058272244703"/>
          <c:y val="0.11642634436629548"/>
          <c:w val="0.57209992204256022"/>
          <c:h val="0.86548449744900136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NCAT Applications</c:v>
                </c:pt>
              </c:strCache>
            </c:strRef>
          </c:tx>
          <c:dPt>
            <c:idx val="0"/>
            <c:bubble3D val="0"/>
            <c:spPr>
              <a:solidFill>
                <a:schemeClr val="accent4">
                  <a:lumMod val="75000"/>
                </a:schemeClr>
              </a:solidFill>
            </c:spPr>
          </c:dPt>
          <c:dPt>
            <c:idx val="1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</c:spPr>
          </c:dPt>
          <c:dPt>
            <c:idx val="2"/>
            <c:bubble3D val="0"/>
            <c:spPr>
              <a:solidFill>
                <a:schemeClr val="accent3">
                  <a:lumMod val="40000"/>
                  <a:lumOff val="60000"/>
                </a:schemeClr>
              </a:solidFill>
            </c:spPr>
          </c:dPt>
          <c:dLbls>
            <c:dLbl>
              <c:idx val="0"/>
              <c:layout>
                <c:manualLayout>
                  <c:x val="-0.10140516402132344"/>
                  <c:y val="-8.6903093388483899E-2"/>
                </c:manualLayout>
              </c:layout>
              <c:tx>
                <c:rich>
                  <a:bodyPr/>
                  <a:lstStyle/>
                  <a:p>
                    <a:r>
                      <a:rPr lang="en-US" sz="2400" dirty="0" smtClean="0">
                        <a:solidFill>
                          <a:schemeClr val="bg1"/>
                        </a:solidFill>
                      </a:rPr>
                      <a:t>67%</a:t>
                    </a:r>
                    <a:endParaRPr lang="en-US" sz="2400" dirty="0">
                      <a:solidFill>
                        <a:schemeClr val="bg1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Sheet1!$A$2:$A$4</c:f>
              <c:strCache>
                <c:ptCount val="3"/>
                <c:pt idx="0">
                  <c:v>Landlords evicting</c:v>
                </c:pt>
                <c:pt idx="1">
                  <c:v>Other landlord</c:v>
                </c:pt>
                <c:pt idx="2">
                  <c:v>Tenants - all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8078</c:v>
                </c:pt>
                <c:pt idx="1">
                  <c:v>2099</c:v>
                </c:pt>
                <c:pt idx="2">
                  <c:v>1797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  <c:txPr>
        <a:bodyPr/>
        <a:lstStyle/>
        <a:p>
          <a:pPr>
            <a:defRPr sz="24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A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67787136175076579"/>
          <c:y val="2.4872592503966794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0059828568953734"/>
          <c:y val="0.11416519959320759"/>
          <c:w val="0.57209992204256022"/>
          <c:h val="0.86548449744900136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NCAT Applications</c:v>
                </c:pt>
              </c:strCache>
            </c:strRef>
          </c:tx>
          <c:spPr>
            <a:ln>
              <a:solidFill>
                <a:srgbClr val="0070C0"/>
              </a:solidFill>
            </a:ln>
          </c:spPr>
          <c:dPt>
            <c:idx val="0"/>
            <c:bubble3D val="0"/>
            <c:spPr>
              <a:solidFill>
                <a:srgbClr val="00B0F0"/>
              </a:solidFill>
              <a:ln>
                <a:solidFill>
                  <a:srgbClr val="00B0F0"/>
                </a:solidFill>
              </a:ln>
            </c:spPr>
          </c:dPt>
          <c:dPt>
            <c:idx val="1"/>
            <c:bubble3D val="0"/>
            <c:spPr>
              <a:solidFill>
                <a:srgbClr val="00B050"/>
              </a:solidFill>
              <a:ln>
                <a:solidFill>
                  <a:srgbClr val="0070C0"/>
                </a:solidFill>
              </a:ln>
            </c:spPr>
          </c:dPt>
          <c:dPt>
            <c:idx val="2"/>
            <c:bubble3D val="0"/>
            <c:spPr>
              <a:solidFill>
                <a:srgbClr val="FFFF00"/>
              </a:solidFill>
              <a:ln>
                <a:solidFill>
                  <a:srgbClr val="0070C0"/>
                </a:solidFill>
              </a:ln>
            </c:spPr>
          </c:dPt>
          <c:dPt>
            <c:idx val="3"/>
            <c:bubble3D val="0"/>
            <c:spPr>
              <a:solidFill>
                <a:srgbClr val="C00000"/>
              </a:solidFill>
              <a:ln>
                <a:solidFill>
                  <a:srgbClr val="0070C0"/>
                </a:solidFill>
              </a:ln>
            </c:spPr>
          </c:dPt>
          <c:dLbls>
            <c:dLbl>
              <c:idx val="0"/>
              <c:layout>
                <c:manualLayout>
                  <c:x val="-1.6189644182661438E-2"/>
                  <c:y val="-0.22803377972248098"/>
                </c:manualLayout>
              </c:layout>
              <c:tx>
                <c:rich>
                  <a:bodyPr/>
                  <a:lstStyle/>
                  <a:p>
                    <a:pPr>
                      <a:defRPr sz="2400"/>
                    </a:pPr>
                    <a:r>
                      <a:rPr lang="en-US" sz="2400" dirty="0" smtClean="0"/>
                      <a:t>82%</a:t>
                    </a:r>
                    <a:endParaRPr lang="en-US" sz="2400" dirty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Sheet1!$A$2:$A$5</c:f>
              <c:strCache>
                <c:ptCount val="4"/>
                <c:pt idx="0">
                  <c:v>Consumer</c:v>
                </c:pt>
                <c:pt idx="1">
                  <c:v>Guardianship</c:v>
                </c:pt>
                <c:pt idx="2">
                  <c:v>Administrative</c:v>
                </c:pt>
                <c:pt idx="3">
                  <c:v>Occupational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54669</c:v>
                </c:pt>
                <c:pt idx="1">
                  <c:v>10569</c:v>
                </c:pt>
                <c:pt idx="2">
                  <c:v>833</c:v>
                </c:pt>
                <c:pt idx="3">
                  <c:v>766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70155293479632208"/>
          <c:y val="0.14213965542290172"/>
          <c:w val="0.28947913508668527"/>
          <c:h val="0.85786034457709825"/>
        </c:manualLayout>
      </c:layout>
      <c:overlay val="0"/>
      <c:txPr>
        <a:bodyPr/>
        <a:lstStyle/>
        <a:p>
          <a:pPr>
            <a:defRPr sz="24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A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059828568953734"/>
          <c:y val="0.11416519959320759"/>
          <c:w val="0.57209992204256022"/>
          <c:h val="0.86548449744900136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NCAT Applications</c:v>
                </c:pt>
              </c:strCache>
            </c:strRef>
          </c:tx>
          <c:dPt>
            <c:idx val="0"/>
            <c:bubble3D val="0"/>
            <c:spPr>
              <a:solidFill>
                <a:schemeClr val="accent4">
                  <a:lumMod val="75000"/>
                </a:schemeClr>
              </a:solidFill>
              <a:ln>
                <a:solidFill>
                  <a:schemeClr val="tx1"/>
                </a:solidFill>
              </a:ln>
            </c:spPr>
          </c:dPt>
          <c:dPt>
            <c:idx val="1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c:spPr>
          </c:dPt>
          <c:dPt>
            <c:idx val="2"/>
            <c:bubble3D val="0"/>
            <c:spPr>
              <a:solidFill>
                <a:schemeClr val="accent3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c:spPr>
          </c:dPt>
          <c:dPt>
            <c:idx val="3"/>
            <c:bubble3D val="0"/>
            <c:spPr>
              <a:solidFill>
                <a:srgbClr val="00B0F0">
                  <a:alpha val="50000"/>
                </a:srgbClr>
              </a:solidFill>
            </c:spPr>
          </c:dPt>
          <c:dPt>
            <c:idx val="4"/>
            <c:bubble3D val="0"/>
            <c:spPr>
              <a:solidFill>
                <a:srgbClr val="00B050">
                  <a:alpha val="50000"/>
                </a:srgbClr>
              </a:solidFill>
            </c:spPr>
          </c:dPt>
          <c:dPt>
            <c:idx val="5"/>
            <c:bubble3D val="0"/>
            <c:spPr>
              <a:solidFill>
                <a:srgbClr val="FFFF00">
                  <a:alpha val="50000"/>
                </a:srgbClr>
              </a:solidFill>
            </c:spPr>
          </c:dPt>
          <c:dPt>
            <c:idx val="6"/>
            <c:bubble3D val="0"/>
            <c:spPr>
              <a:solidFill>
                <a:srgbClr val="FF0000">
                  <a:alpha val="50000"/>
                </a:srgbClr>
              </a:solidFill>
            </c:spPr>
          </c:dPt>
          <c:dLbls>
            <c:dLbl>
              <c:idx val="0"/>
              <c:layout>
                <c:manualLayout>
                  <c:x val="-0.11506301559713704"/>
                  <c:y val="0.28975270553984028"/>
                </c:manualLayout>
              </c:layout>
              <c:tx>
                <c:rich>
                  <a:bodyPr/>
                  <a:lstStyle/>
                  <a:p>
                    <a:r>
                      <a:rPr lang="en-US" sz="2400" dirty="0" smtClean="0">
                        <a:solidFill>
                          <a:schemeClr val="bg1"/>
                        </a:solidFill>
                      </a:rPr>
                      <a:t>40%</a:t>
                    </a:r>
                    <a:endParaRPr lang="en-US" sz="2400" dirty="0">
                      <a:solidFill>
                        <a:schemeClr val="bg1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2400" dirty="0" smtClean="0"/>
                      <a:t>11%</a:t>
                    </a:r>
                    <a:endParaRPr lang="en-US" sz="24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Sheet1!$A$2:$A$8</c:f>
              <c:strCache>
                <c:ptCount val="7"/>
                <c:pt idx="0">
                  <c:v>Landlords eviction</c:v>
                </c:pt>
                <c:pt idx="1">
                  <c:v>Landlords other</c:v>
                </c:pt>
                <c:pt idx="2">
                  <c:v>Tenants</c:v>
                </c:pt>
                <c:pt idx="3">
                  <c:v>Other consumer</c:v>
                </c:pt>
                <c:pt idx="4">
                  <c:v>Guardianship</c:v>
                </c:pt>
                <c:pt idx="5">
                  <c:v>Administrative</c:v>
                </c:pt>
                <c:pt idx="6">
                  <c:v>Occupational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24234</c:v>
                </c:pt>
                <c:pt idx="1">
                  <c:v>6297</c:v>
                </c:pt>
                <c:pt idx="2">
                  <c:v>5391</c:v>
                </c:pt>
                <c:pt idx="3">
                  <c:v>11822</c:v>
                </c:pt>
                <c:pt idx="4">
                  <c:v>10569</c:v>
                </c:pt>
                <c:pt idx="5">
                  <c:v>833</c:v>
                </c:pt>
                <c:pt idx="6">
                  <c:v>766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7614379946484293"/>
          <c:y val="2.4560127222331418E-2"/>
          <c:w val="0.32385620053515712"/>
          <c:h val="0.96329325231669416"/>
        </c:manualLayout>
      </c:layout>
      <c:overlay val="0"/>
      <c:txPr>
        <a:bodyPr/>
        <a:lstStyle/>
        <a:p>
          <a:pPr>
            <a:defRPr sz="24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7826602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LL evictions</a:t>
            </a:r>
            <a:r>
              <a:rPr lang="en-AU" baseline="0" dirty="0" smtClean="0"/>
              <a:t> – 54699, 82%</a:t>
            </a:r>
          </a:p>
          <a:p>
            <a:r>
              <a:rPr lang="en-AU" baseline="0" dirty="0" smtClean="0"/>
              <a:t>Guardianship, 10569, 18%</a:t>
            </a:r>
          </a:p>
          <a:p>
            <a:r>
              <a:rPr lang="en-AU" baseline="0" dirty="0" smtClean="0"/>
              <a:t>Admin 833, 1%</a:t>
            </a:r>
          </a:p>
          <a:p>
            <a:r>
              <a:rPr lang="en-AU" baseline="0" dirty="0" smtClean="0"/>
              <a:t>All other 766, 1%</a:t>
            </a:r>
            <a:br>
              <a:rPr lang="en-AU" baseline="0" dirty="0" smtClean="0"/>
            </a:br>
            <a:r>
              <a:rPr lang="en-AU" baseline="0" dirty="0" smtClean="0"/>
              <a:t>Professional tribunals mostly</a:t>
            </a:r>
            <a:endParaRPr lang="en-AU" dirty="0" smtClean="0"/>
          </a:p>
        </p:txBody>
      </p:sp>
    </p:spTree>
    <p:extLst>
      <p:ext uri="{BB962C8B-B14F-4D97-AF65-F5344CB8AC3E}">
        <p14:creationId xmlns:p14="http://schemas.microsoft.com/office/powerpoint/2010/main" val="23687716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LL evictions</a:t>
            </a:r>
            <a:r>
              <a:rPr lang="en-AU" baseline="0" dirty="0" smtClean="0"/>
              <a:t> – 54699, 82%</a:t>
            </a:r>
          </a:p>
          <a:p>
            <a:r>
              <a:rPr lang="en-AU" baseline="0" dirty="0" smtClean="0"/>
              <a:t>Guardianship, 10569, 18%</a:t>
            </a:r>
          </a:p>
          <a:p>
            <a:r>
              <a:rPr lang="en-AU" baseline="0" dirty="0" smtClean="0"/>
              <a:t>Admin 833, 1%</a:t>
            </a:r>
          </a:p>
          <a:p>
            <a:r>
              <a:rPr lang="en-AU" baseline="0" dirty="0" smtClean="0"/>
              <a:t>All other 766, 1%</a:t>
            </a:r>
            <a:br>
              <a:rPr lang="en-AU" baseline="0" dirty="0" smtClean="0"/>
            </a:br>
            <a:r>
              <a:rPr lang="en-AU" baseline="0" dirty="0" smtClean="0"/>
              <a:t>Professional tribunals mostly</a:t>
            </a:r>
            <a:endParaRPr lang="en-AU" dirty="0" smtClean="0"/>
          </a:p>
        </p:txBody>
      </p:sp>
    </p:spTree>
    <p:extLst>
      <p:ext uri="{BB962C8B-B14F-4D97-AF65-F5344CB8AC3E}">
        <p14:creationId xmlns:p14="http://schemas.microsoft.com/office/powerpoint/2010/main" val="23687716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LL evictions</a:t>
            </a:r>
            <a:r>
              <a:rPr lang="en-AU" baseline="0" dirty="0" smtClean="0"/>
              <a:t> – 24234, 40%</a:t>
            </a:r>
          </a:p>
          <a:p>
            <a:r>
              <a:rPr lang="en-AU" baseline="0" dirty="0" smtClean="0"/>
              <a:t>LL other – 6297, 11%</a:t>
            </a:r>
          </a:p>
          <a:p>
            <a:r>
              <a:rPr lang="en-AU" baseline="0" dirty="0" smtClean="0"/>
              <a:t>T 5391, 9%</a:t>
            </a:r>
          </a:p>
          <a:p>
            <a:r>
              <a:rPr lang="en-AU" baseline="0" dirty="0" smtClean="0"/>
              <a:t>All other consumer, 11822, 20%</a:t>
            </a:r>
          </a:p>
          <a:p>
            <a:r>
              <a:rPr lang="en-AU" baseline="0" dirty="0" smtClean="0"/>
              <a:t>Guardianship, 10569, 18%</a:t>
            </a:r>
          </a:p>
          <a:p>
            <a:r>
              <a:rPr lang="en-AU" baseline="0" dirty="0" smtClean="0"/>
              <a:t>Admin 833, 1%</a:t>
            </a:r>
          </a:p>
          <a:p>
            <a:r>
              <a:rPr lang="en-AU" baseline="0" dirty="0" smtClean="0"/>
              <a:t>All other 766, 1%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6177858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AU" dirty="0" smtClean="0"/>
              <a:t>	</a:t>
            </a:r>
            <a:endParaRPr dirty="0"/>
          </a:p>
        </p:txBody>
      </p:sp>
      <p:sp>
        <p:nvSpPr>
          <p:cNvPr id="90" name="Shape 9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AU" dirty="0" smtClean="0"/>
              <a:t>	</a:t>
            </a:r>
            <a:endParaRPr dirty="0"/>
          </a:p>
        </p:txBody>
      </p:sp>
      <p:sp>
        <p:nvSpPr>
          <p:cNvPr id="90" name="Shape 9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AU" dirty="0" smtClean="0"/>
              <a:t>	</a:t>
            </a:r>
            <a:endParaRPr dirty="0"/>
          </a:p>
        </p:txBody>
      </p:sp>
      <p:sp>
        <p:nvSpPr>
          <p:cNvPr id="90" name="Shape 9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AU" dirty="0" smtClean="0"/>
              <a:t>	</a:t>
            </a:r>
            <a:endParaRPr dirty="0"/>
          </a:p>
        </p:txBody>
      </p:sp>
      <p:sp>
        <p:nvSpPr>
          <p:cNvPr id="90" name="Shape 9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Source Sans Pro"/>
              <a:buNone/>
              <a:defRPr sz="4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ctr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Source Sans Pro"/>
              <a:buNone/>
              <a:defRPr sz="4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Source Sans Pro"/>
              <a:buNone/>
              <a:defRPr sz="4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Source Sans Pro"/>
              <a:buNone/>
              <a:defRPr sz="4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Source Sans Pro"/>
              <a:buNone/>
              <a:defRPr sz="40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228600" algn="l" rtl="0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Source Sans Pro"/>
              <a:buNone/>
              <a:defRPr sz="4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Source Sans Pro"/>
              <a:buNone/>
              <a:defRPr sz="4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Source Sans Pro"/>
              <a:buNone/>
              <a:defRPr sz="4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ource Sans Pro"/>
              <a:buNone/>
              <a:defRPr sz="20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ource Sans Pro"/>
              <a:buNone/>
              <a:defRPr sz="20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3" name="Shape 63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Source Sans Pro"/>
              <a:buNone/>
              <a:defRPr sz="4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nnectingup.org/donations/node/3400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tenants.org.au/resource/rent-tracker-postcode-tool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Source Sans Pro"/>
              <a:buNone/>
            </a:pPr>
            <a:endParaRPr sz="4400" b="0" i="0" u="none" strike="noStrike" cap="none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85" name="Shape 85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rgbClr val="888888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86" name="Shape 86" descr="Y:\Communications\Templates\Powerpoint\TU_powerpoint_title_page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6512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395536" y="2060848"/>
            <a:ext cx="8136904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7200" dirty="0" smtClean="0">
                <a:latin typeface="Roboto" panose="02000000000000000000" pitchFamily="2" charset="0"/>
                <a:ea typeface="Roboto" panose="02000000000000000000" pitchFamily="2" charset="0"/>
              </a:rPr>
              <a:t>Scraping it </a:t>
            </a:r>
            <a:r>
              <a:rPr lang="en-AU" sz="7200" dirty="0" smtClean="0">
                <a:latin typeface="Roboto" panose="02000000000000000000" pitchFamily="2" charset="0"/>
                <a:ea typeface="Roboto" panose="02000000000000000000" pitchFamily="2" charset="0"/>
              </a:rPr>
              <a:t>together</a:t>
            </a:r>
          </a:p>
          <a:p>
            <a:r>
              <a:rPr lang="en-AU" sz="4800" dirty="0" smtClean="0">
                <a:latin typeface="Roboto" panose="02000000000000000000" pitchFamily="2" charset="0"/>
                <a:ea typeface="Roboto" panose="02000000000000000000" pitchFamily="2" charset="0"/>
              </a:rPr>
              <a:t/>
            </a:r>
            <a:br>
              <a:rPr lang="en-AU" sz="4800" dirty="0" smtClean="0"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en-AU" sz="3400" dirty="0" smtClean="0">
                <a:latin typeface="Roboto" panose="02000000000000000000" pitchFamily="2" charset="0"/>
                <a:ea typeface="Roboto" panose="02000000000000000000" pitchFamily="2" charset="0"/>
              </a:rPr>
              <a:t>Leo Patterson Ross</a:t>
            </a:r>
          </a:p>
          <a:p>
            <a:endParaRPr lang="en-AU" sz="34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en-AU" sz="3400" dirty="0" smtClean="0">
                <a:latin typeface="Roboto" panose="02000000000000000000" pitchFamily="2" charset="0"/>
                <a:ea typeface="Roboto" panose="02000000000000000000" pitchFamily="2" charset="0"/>
              </a:rPr>
              <a:t>					    #justfutures18</a:t>
            </a:r>
            <a:endParaRPr lang="en-AU" sz="38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3568" y="692696"/>
            <a:ext cx="8229600" cy="5577483"/>
          </a:xfrm>
        </p:spPr>
        <p:txBody>
          <a:bodyPr/>
          <a:lstStyle/>
          <a:p>
            <a:pPr marL="25400" indent="0">
              <a:buNone/>
            </a:pPr>
            <a:r>
              <a:rPr lang="en-AU" b="1" dirty="0" smtClean="0">
                <a:latin typeface="+mj-lt"/>
              </a:rPr>
              <a:t>Limitations:</a:t>
            </a:r>
          </a:p>
          <a:p>
            <a:pPr marL="25400" indent="0">
              <a:buNone/>
            </a:pPr>
            <a:endParaRPr lang="en-AU" dirty="0" smtClean="0">
              <a:latin typeface="+mj-lt"/>
            </a:endParaRPr>
          </a:p>
          <a:p>
            <a:pPr marL="25400" indent="0">
              <a:buNone/>
            </a:pPr>
            <a:r>
              <a:rPr lang="en-AU" dirty="0" smtClean="0">
                <a:latin typeface="+mj-lt"/>
              </a:rPr>
              <a:t>Data </a:t>
            </a:r>
            <a:r>
              <a:rPr lang="en-AU" dirty="0">
                <a:latin typeface="+mj-lt"/>
              </a:rPr>
              <a:t>not </a:t>
            </a:r>
            <a:r>
              <a:rPr lang="en-AU" dirty="0" smtClean="0">
                <a:latin typeface="+mj-lt"/>
              </a:rPr>
              <a:t>available on individual landlords</a:t>
            </a:r>
            <a:endParaRPr lang="en-AU" dirty="0">
              <a:latin typeface="+mj-lt"/>
            </a:endParaRPr>
          </a:p>
          <a:p>
            <a:pPr marL="25400" indent="0">
              <a:buNone/>
            </a:pPr>
            <a:endParaRPr lang="en-AU" dirty="0">
              <a:latin typeface="+mj-lt"/>
            </a:endParaRPr>
          </a:p>
          <a:p>
            <a:pPr marL="25400" indent="0">
              <a:buNone/>
            </a:pPr>
            <a:r>
              <a:rPr lang="en-AU" dirty="0" smtClean="0">
                <a:latin typeface="+mj-lt"/>
              </a:rPr>
              <a:t>Landlords </a:t>
            </a:r>
            <a:r>
              <a:rPr lang="en-AU" dirty="0">
                <a:latin typeface="+mj-lt"/>
              </a:rPr>
              <a:t>know all the people they apply </a:t>
            </a:r>
            <a:r>
              <a:rPr lang="en-AU" dirty="0" smtClean="0">
                <a:latin typeface="+mj-lt"/>
              </a:rPr>
              <a:t>against but tenants only </a:t>
            </a:r>
            <a:r>
              <a:rPr lang="en-AU" dirty="0">
                <a:latin typeface="+mj-lt"/>
              </a:rPr>
              <a:t>know it was </a:t>
            </a:r>
            <a:r>
              <a:rPr lang="en-AU" dirty="0" smtClean="0">
                <a:latin typeface="+mj-lt"/>
              </a:rPr>
              <a:t>them.</a:t>
            </a:r>
          </a:p>
          <a:p>
            <a:pPr marL="25400" indent="0">
              <a:buNone/>
            </a:pPr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905836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5576" y="692696"/>
            <a:ext cx="8229600" cy="5649491"/>
          </a:xfrm>
        </p:spPr>
        <p:txBody>
          <a:bodyPr/>
          <a:lstStyle/>
          <a:p>
            <a:pPr marL="25400" indent="0">
              <a:buNone/>
            </a:pPr>
            <a:r>
              <a:rPr lang="en-AU" b="1" dirty="0" smtClean="0">
                <a:latin typeface="+mj-lt"/>
              </a:rPr>
              <a:t>Solution:</a:t>
            </a:r>
          </a:p>
          <a:p>
            <a:pPr marL="25400" indent="0">
              <a:buNone/>
            </a:pPr>
            <a:r>
              <a:rPr lang="en-AU" dirty="0">
                <a:latin typeface="+mj-lt"/>
              </a:rPr>
              <a:t/>
            </a:r>
            <a:br>
              <a:rPr lang="en-AU" dirty="0">
                <a:latin typeface="+mj-lt"/>
              </a:rPr>
            </a:br>
            <a:r>
              <a:rPr lang="en-AU" dirty="0" smtClean="0">
                <a:latin typeface="+mj-lt"/>
              </a:rPr>
              <a:t>NCAT publishes hearing </a:t>
            </a:r>
            <a:r>
              <a:rPr lang="en-AU" dirty="0" smtClean="0">
                <a:latin typeface="+mj-lt"/>
              </a:rPr>
              <a:t>lists</a:t>
            </a:r>
            <a:r>
              <a:rPr lang="en-AU" dirty="0" smtClean="0">
                <a:latin typeface="+mj-lt"/>
              </a:rPr>
              <a:t/>
            </a:r>
            <a:br>
              <a:rPr lang="en-AU" dirty="0" smtClean="0">
                <a:latin typeface="+mj-lt"/>
              </a:rPr>
            </a:br>
            <a:endParaRPr lang="en-AU" dirty="0">
              <a:latin typeface="+mj-lt"/>
            </a:endParaRPr>
          </a:p>
          <a:p>
            <a:pPr marL="25400" indent="0">
              <a:buNone/>
            </a:pPr>
            <a:r>
              <a:rPr lang="en-AU" dirty="0" smtClean="0">
                <a:latin typeface="+mj-lt"/>
              </a:rPr>
              <a:t>Illawarra </a:t>
            </a:r>
            <a:r>
              <a:rPr lang="en-AU" dirty="0" smtClean="0">
                <a:latin typeface="+mj-lt"/>
              </a:rPr>
              <a:t>Legal </a:t>
            </a:r>
            <a:r>
              <a:rPr lang="en-AU" dirty="0" smtClean="0">
                <a:latin typeface="+mj-lt"/>
              </a:rPr>
              <a:t>Centre 2012-13: Tracked Housing NSW teams making rent arrears applications.</a:t>
            </a:r>
            <a:endParaRPr lang="en-AU" dirty="0" smtClean="0">
              <a:latin typeface="+mj-lt"/>
            </a:endParaRPr>
          </a:p>
          <a:p>
            <a:pPr marL="25400" indent="0">
              <a:buNone/>
            </a:pPr>
            <a:endParaRPr lang="en-AU" dirty="0" smtClean="0">
              <a:latin typeface="+mj-lt"/>
            </a:endParaRPr>
          </a:p>
          <a:p>
            <a:pPr marL="25400" indent="0">
              <a:buNone/>
            </a:pPr>
            <a:endParaRPr lang="en-AU" dirty="0">
              <a:latin typeface="+mj-lt"/>
            </a:endParaRPr>
          </a:p>
          <a:p>
            <a:pPr marL="25400" indent="0">
              <a:buNone/>
            </a:pPr>
            <a:endParaRPr lang="en-AU" dirty="0" smtClean="0">
              <a:latin typeface="+mj-lt"/>
            </a:endParaRPr>
          </a:p>
          <a:p>
            <a:pPr marL="25400" indent="0">
              <a:buNone/>
            </a:pPr>
            <a:endParaRPr lang="en-AU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77028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584" y="692696"/>
            <a:ext cx="7762056" cy="5577483"/>
          </a:xfrm>
        </p:spPr>
        <p:txBody>
          <a:bodyPr/>
          <a:lstStyle/>
          <a:p>
            <a:pPr marL="25400" indent="0">
              <a:buNone/>
            </a:pPr>
            <a:r>
              <a:rPr lang="en-AU" b="1" dirty="0" smtClean="0">
                <a:latin typeface="+mj-lt"/>
              </a:rPr>
              <a:t>What is scraping?</a:t>
            </a:r>
          </a:p>
          <a:p>
            <a:pPr marL="25400" indent="0">
              <a:buNone/>
            </a:pPr>
            <a:r>
              <a:rPr lang="en-AU" dirty="0" smtClean="0">
                <a:latin typeface="+mj-lt"/>
              </a:rPr>
              <a:t>Collecting publicly accessible data…   with robots.</a:t>
            </a:r>
          </a:p>
          <a:p>
            <a:pPr marL="25400" indent="0">
              <a:buNone/>
            </a:pPr>
            <a:endParaRPr lang="en-AU" dirty="0" smtClean="0">
              <a:latin typeface="+mj-lt"/>
            </a:endParaRPr>
          </a:p>
          <a:p>
            <a:pPr marL="25400" indent="0">
              <a:buNone/>
            </a:pPr>
            <a:r>
              <a:rPr lang="en-AU" dirty="0" smtClean="0">
                <a:latin typeface="+mj-lt"/>
              </a:rPr>
              <a:t>Minimal </a:t>
            </a:r>
            <a:r>
              <a:rPr lang="en-AU" dirty="0">
                <a:latin typeface="+mj-lt"/>
              </a:rPr>
              <a:t>r</a:t>
            </a:r>
            <a:r>
              <a:rPr lang="en-AU" dirty="0" smtClean="0">
                <a:latin typeface="+mj-lt"/>
              </a:rPr>
              <a:t>esourcing:</a:t>
            </a:r>
          </a:p>
          <a:p>
            <a:r>
              <a:rPr lang="en-AU" dirty="0">
                <a:latin typeface="+mj-lt"/>
              </a:rPr>
              <a:t>a</a:t>
            </a:r>
            <a:r>
              <a:rPr lang="en-AU" dirty="0" smtClean="0">
                <a:latin typeface="+mj-lt"/>
              </a:rPr>
              <a:t> computer,</a:t>
            </a:r>
          </a:p>
          <a:p>
            <a:r>
              <a:rPr lang="en-AU" dirty="0">
                <a:latin typeface="+mj-lt"/>
              </a:rPr>
              <a:t>a</a:t>
            </a:r>
            <a:r>
              <a:rPr lang="en-AU" dirty="0" smtClean="0">
                <a:latin typeface="+mj-lt"/>
              </a:rPr>
              <a:t> c</a:t>
            </a:r>
            <a:r>
              <a:rPr lang="en-AU" dirty="0" smtClean="0">
                <a:latin typeface="+mj-lt"/>
              </a:rPr>
              <a:t>oder,</a:t>
            </a:r>
          </a:p>
          <a:p>
            <a:r>
              <a:rPr lang="en-AU" dirty="0" smtClean="0">
                <a:latin typeface="+mj-lt"/>
              </a:rPr>
              <a:t>an internet connection,</a:t>
            </a:r>
          </a:p>
          <a:p>
            <a:r>
              <a:rPr lang="en-AU" dirty="0">
                <a:latin typeface="+mj-lt"/>
              </a:rPr>
              <a:t>a</a:t>
            </a:r>
            <a:r>
              <a:rPr lang="en-AU" dirty="0" smtClean="0">
                <a:latin typeface="+mj-lt"/>
              </a:rPr>
              <a:t>nd your imagination</a:t>
            </a:r>
            <a:br>
              <a:rPr lang="en-AU" dirty="0" smtClean="0">
                <a:latin typeface="+mj-lt"/>
              </a:rPr>
            </a:br>
            <a:r>
              <a:rPr lang="en-AU" dirty="0" smtClean="0"/>
              <a:t/>
            </a:r>
            <a:br>
              <a:rPr lang="en-AU" dirty="0" smtClean="0"/>
            </a:br>
            <a:r>
              <a:rPr lang="en-AU" dirty="0" smtClean="0"/>
              <a:t/>
            </a:r>
            <a:br>
              <a:rPr lang="en-AU" dirty="0" smtClean="0"/>
            </a:b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869735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584" y="692696"/>
            <a:ext cx="7762056" cy="5577483"/>
          </a:xfrm>
        </p:spPr>
        <p:txBody>
          <a:bodyPr/>
          <a:lstStyle/>
          <a:p>
            <a:pPr marL="25400" indent="0">
              <a:buNone/>
            </a:pPr>
            <a:r>
              <a:rPr lang="en-AU" b="1" dirty="0">
                <a:latin typeface="+mj-lt"/>
              </a:rPr>
              <a:t>Uses</a:t>
            </a:r>
          </a:p>
          <a:p>
            <a:pPr marL="25400" indent="0">
              <a:buNone/>
            </a:pPr>
            <a:r>
              <a:rPr lang="en-AU" dirty="0">
                <a:latin typeface="+mj-lt"/>
              </a:rPr>
              <a:t>Journalists and activists – </a:t>
            </a:r>
            <a:r>
              <a:rPr lang="en-AU" dirty="0" smtClean="0">
                <a:latin typeface="+mj-lt"/>
              </a:rPr>
              <a:t>e.g. tracking </a:t>
            </a:r>
            <a:r>
              <a:rPr lang="en-AU" dirty="0">
                <a:latin typeface="+mj-lt"/>
              </a:rPr>
              <a:t>parliamentary </a:t>
            </a:r>
            <a:r>
              <a:rPr lang="en-AU" dirty="0" smtClean="0">
                <a:latin typeface="+mj-lt"/>
              </a:rPr>
              <a:t>votes and disclosures, tracking Airbnb listings, tracking real estate listings</a:t>
            </a:r>
          </a:p>
          <a:p>
            <a:pPr marL="25400" indent="0">
              <a:buNone/>
            </a:pPr>
            <a:r>
              <a:rPr lang="en-AU" dirty="0" smtClean="0">
                <a:latin typeface="+mj-lt"/>
              </a:rPr>
              <a:t>Commercial – price checking competitors, creating bad tenant databases, data harvesting social media usage</a:t>
            </a:r>
          </a:p>
          <a:p>
            <a:pPr marL="25400" indent="0">
              <a:buNone/>
            </a:pPr>
            <a:endParaRPr lang="en-AU" dirty="0">
              <a:latin typeface="+mj-lt"/>
            </a:endParaRPr>
          </a:p>
          <a:p>
            <a:pPr marL="25400" indent="0">
              <a:buNone/>
            </a:pPr>
            <a:endParaRPr lang="en-AU" dirty="0">
              <a:latin typeface="+mj-lt"/>
            </a:endParaRPr>
          </a:p>
          <a:p>
            <a:pPr marL="25400" indent="0">
              <a:buNone/>
            </a:pPr>
            <a:r>
              <a:rPr lang="en-AU" dirty="0" smtClean="0"/>
              <a:t/>
            </a:r>
            <a:br>
              <a:rPr lang="en-AU" dirty="0" smtClean="0"/>
            </a:br>
            <a:r>
              <a:rPr lang="en-AU" dirty="0" smtClean="0"/>
              <a:t/>
            </a:r>
            <a:br>
              <a:rPr lang="en-AU" dirty="0" smtClean="0"/>
            </a:b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868239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leo.pr\Pictures\Hearing list smudge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389" y="548680"/>
            <a:ext cx="8548083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leo.pr\Pictures\Hearinglistcode smudged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582" y="2805596"/>
            <a:ext cx="8831914" cy="2207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826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3000" fill="hold"/>
                                        <p:tgtEl>
                                          <p:spTgt spid="102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7544" y="404664"/>
            <a:ext cx="8208912" cy="52565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3076" name="Picture 4" descr="Y:\Communications\Images\Logos\TU logo\Special\TU-square-RG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448" y="557638"/>
            <a:ext cx="2448272" cy="244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leo.pr\Pictures\Table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00" y="3413125"/>
            <a:ext cx="3048000" cy="173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H="1">
            <a:off x="2555776" y="2708920"/>
            <a:ext cx="128808" cy="84633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3707904" y="4226204"/>
            <a:ext cx="1071736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 flipV="1">
            <a:off x="3707904" y="1770535"/>
            <a:ext cx="1152128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8" name="Picture 6" descr="C:\Users\leo.pr\Pictures\tabl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484312"/>
            <a:ext cx="3366731" cy="3240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70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eo.pr\Pictures\rubycode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072" r="9064"/>
          <a:stretch/>
        </p:blipFill>
        <p:spPr bwMode="auto">
          <a:xfrm>
            <a:off x="107503" y="1719028"/>
            <a:ext cx="8348007" cy="3313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83568" y="559434"/>
            <a:ext cx="8119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800" dirty="0" smtClean="0">
                <a:latin typeface="+mj-lt"/>
              </a:rPr>
              <a:t>@</a:t>
            </a:r>
            <a:r>
              <a:rPr lang="en-AU" sz="1800" dirty="0" err="1" smtClean="0">
                <a:latin typeface="+mj-lt"/>
              </a:rPr>
              <a:t>henaredegan</a:t>
            </a:r>
            <a:r>
              <a:rPr lang="en-AU" sz="1800" dirty="0">
                <a:latin typeface="+mj-lt"/>
              </a:rPr>
              <a:t> </a:t>
            </a:r>
            <a:r>
              <a:rPr lang="en-AU" sz="1800" dirty="0" smtClean="0">
                <a:latin typeface="+mj-lt"/>
              </a:rPr>
              <a:t>                                      </a:t>
            </a:r>
            <a:r>
              <a:rPr lang="en-AU" sz="1800" dirty="0">
                <a:latin typeface="+mj-lt"/>
              </a:rPr>
              <a:t>https://morph.io/henare/ncat-hearings</a:t>
            </a:r>
          </a:p>
        </p:txBody>
      </p:sp>
      <p:pic>
        <p:nvPicPr>
          <p:cNvPr id="1027" name="Picture 3" descr="Y:\Communications\Images\Art and graphics\tenants.org.au graphics\icons\icon-twit-black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85368"/>
            <a:ext cx="646830" cy="517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8993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leo.pr\Documents\LAHC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48680"/>
            <a:ext cx="9939447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leo.pr\Documents\CHPt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57037"/>
            <a:ext cx="9939447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leo.pr\Documents\CHPt3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48680"/>
            <a:ext cx="9939446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leo.pr\Documents\UNique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48680"/>
            <a:ext cx="9939446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331640" y="764704"/>
            <a:ext cx="2088232" cy="4032448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28159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leo.pr\Documents\RateColumn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4624"/>
            <a:ext cx="9721080" cy="6052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03648" y="6165304"/>
            <a:ext cx="4608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800" dirty="0" smtClean="0">
                <a:latin typeface="+mj-lt"/>
              </a:rPr>
              <a:t>April 2017 to October 2017</a:t>
            </a:r>
            <a:endParaRPr lang="en-AU" sz="1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58157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C:\Users\leo.pr\Documents\RateColum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4624"/>
            <a:ext cx="9714225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03648" y="6165304"/>
            <a:ext cx="4608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800" dirty="0" smtClean="0">
                <a:latin typeface="+mj-lt"/>
              </a:rPr>
              <a:t>October 2017 to April 2018</a:t>
            </a:r>
            <a:endParaRPr lang="en-AU" sz="1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89550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584" y="764704"/>
            <a:ext cx="8229600" cy="5721499"/>
          </a:xfrm>
        </p:spPr>
        <p:txBody>
          <a:bodyPr/>
          <a:lstStyle/>
          <a:p>
            <a:pPr marL="25400" indent="0">
              <a:buNone/>
            </a:pPr>
            <a:r>
              <a:rPr lang="en-AU" dirty="0" smtClean="0">
                <a:latin typeface="+mj-lt"/>
              </a:rPr>
              <a:t>Data isn’t the future – it is all around us</a:t>
            </a:r>
          </a:p>
          <a:p>
            <a:pPr marL="25400" indent="0">
              <a:buNone/>
            </a:pPr>
            <a:endParaRPr lang="en-AU" dirty="0">
              <a:latin typeface="+mj-lt"/>
            </a:endParaRPr>
          </a:p>
          <a:p>
            <a:pPr marL="25400" indent="0">
              <a:buNone/>
            </a:pPr>
            <a:r>
              <a:rPr lang="en-AU" dirty="0" smtClean="0">
                <a:latin typeface="+mj-lt"/>
              </a:rPr>
              <a:t>What is changing is how we collect it</a:t>
            </a:r>
          </a:p>
          <a:p>
            <a:pPr marL="25400" indent="0">
              <a:buNone/>
            </a:pPr>
            <a:r>
              <a:rPr lang="en-AU" dirty="0" smtClean="0">
                <a:latin typeface="+mj-lt"/>
              </a:rPr>
              <a:t/>
            </a:r>
            <a:br>
              <a:rPr lang="en-AU" dirty="0" smtClean="0">
                <a:latin typeface="+mj-lt"/>
              </a:rPr>
            </a:br>
            <a:r>
              <a:rPr lang="en-AU" dirty="0" smtClean="0">
                <a:latin typeface="+mj-lt"/>
              </a:rPr>
              <a:t>Data collection isn’t scary, or hard</a:t>
            </a:r>
            <a:br>
              <a:rPr lang="en-AU" dirty="0" smtClean="0">
                <a:latin typeface="+mj-lt"/>
              </a:rPr>
            </a:br>
            <a:r>
              <a:rPr lang="en-AU" dirty="0" smtClean="0">
                <a:latin typeface="+mj-lt"/>
              </a:rPr>
              <a:t/>
            </a:r>
            <a:br>
              <a:rPr lang="en-AU" dirty="0" smtClean="0">
                <a:latin typeface="+mj-lt"/>
              </a:rPr>
            </a:br>
            <a:r>
              <a:rPr lang="en-AU" dirty="0" smtClean="0">
                <a:latin typeface="+mj-lt"/>
              </a:rPr>
              <a:t>What is changing is how we use it</a:t>
            </a:r>
            <a:endParaRPr lang="en-AU" dirty="0">
              <a:latin typeface="+mj-lt"/>
            </a:endParaRPr>
          </a:p>
          <a:p>
            <a:pPr marL="25400" indent="0">
              <a:buNone/>
            </a:pPr>
            <a:endParaRPr lang="en-AU" dirty="0">
              <a:latin typeface="+mj-lt"/>
            </a:endParaRPr>
          </a:p>
          <a:p>
            <a:pPr marL="25400" indent="0">
              <a:buNone/>
            </a:pPr>
            <a:endParaRPr lang="en-AU" dirty="0" smtClean="0"/>
          </a:p>
          <a:p>
            <a:pPr marL="25400" indent="0">
              <a:buNone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034775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leo.pr\Pictures\tableau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2"/>
            <a:ext cx="7848872" cy="4030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99592" y="4869160"/>
            <a:ext cx="7128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800" dirty="0">
                <a:latin typeface="+mj-lt"/>
                <a:hlinkClick r:id="rId3"/>
              </a:rPr>
              <a:t>https://</a:t>
            </a:r>
            <a:r>
              <a:rPr lang="en-AU" sz="1800" dirty="0" smtClean="0">
                <a:latin typeface="+mj-lt"/>
                <a:hlinkClick r:id="rId3"/>
              </a:rPr>
              <a:t>www.connectingup.org/donations/node/3400</a:t>
            </a:r>
            <a:endParaRPr lang="en-AU" sz="1800" dirty="0" smtClean="0">
              <a:latin typeface="+mj-lt"/>
            </a:endParaRPr>
          </a:p>
          <a:p>
            <a:endParaRPr lang="en-AU" sz="18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95005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leo.pr\Pictures\Postcodetoo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55008"/>
            <a:ext cx="4608512" cy="5430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leo.pr\Downloads\f8b7dfe4-66f6-47fd-82d5-c8d352591a5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275" y="1127921"/>
            <a:ext cx="3415645" cy="1514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26882" y="3070265"/>
            <a:ext cx="31035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800" dirty="0">
                <a:latin typeface="+mj-lt"/>
                <a:hlinkClick r:id="rId4"/>
              </a:rPr>
              <a:t>https://</a:t>
            </a:r>
            <a:r>
              <a:rPr lang="en-AU" sz="1800" dirty="0" smtClean="0">
                <a:latin typeface="+mj-lt"/>
                <a:hlinkClick r:id="rId4"/>
              </a:rPr>
              <a:t>www.tenants.org.au/resource/rent-tracker-postcode-tool</a:t>
            </a:r>
            <a:endParaRPr lang="en-AU" sz="1800" dirty="0" smtClean="0">
              <a:latin typeface="+mj-lt"/>
            </a:endParaRPr>
          </a:p>
          <a:p>
            <a:endParaRPr lang="en-AU" sz="1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8452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Source Sans Pro"/>
              <a:buNone/>
            </a:pPr>
            <a:endParaRPr sz="4400" b="0" i="0" u="none" strike="noStrike" cap="none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85" name="Shape 85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rgbClr val="888888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86" name="Shape 86" descr="Y:\Communications\Templates\Powerpoint\TU_powerpoint_title_page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6512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395536" y="2060848"/>
            <a:ext cx="47525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400" dirty="0" smtClean="0">
                <a:latin typeface="Roboto" panose="02000000000000000000" pitchFamily="2" charset="0"/>
                <a:ea typeface="Roboto" panose="02000000000000000000" pitchFamily="2" charset="0"/>
              </a:rPr>
              <a:t>Leo Patterson Ross</a:t>
            </a:r>
            <a:r>
              <a:rPr lang="en-AU" sz="3800" dirty="0" smtClean="0">
                <a:latin typeface="Roboto" panose="02000000000000000000" pitchFamily="2" charset="0"/>
                <a:ea typeface="Roboto" panose="02000000000000000000" pitchFamily="2" charset="0"/>
              </a:rPr>
              <a:t/>
            </a:r>
            <a:br>
              <a:rPr lang="en-AU" sz="3800" dirty="0" smtClean="0">
                <a:latin typeface="Roboto" panose="02000000000000000000" pitchFamily="2" charset="0"/>
                <a:ea typeface="Roboto" panose="02000000000000000000" pitchFamily="2" charset="0"/>
              </a:rPr>
            </a:br>
            <a:endParaRPr lang="en-AU" sz="38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07096" y="2661012"/>
            <a:ext cx="8460432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400" dirty="0" smtClean="0">
                <a:latin typeface="Roboto" panose="02000000000000000000" pitchFamily="2" charset="0"/>
                <a:ea typeface="Roboto" panose="02000000000000000000" pitchFamily="2" charset="0"/>
              </a:rPr>
              <a:t>@TUNSW		 </a:t>
            </a:r>
          </a:p>
          <a:p>
            <a:r>
              <a:rPr lang="en-AU" sz="3400" dirty="0" smtClean="0">
                <a:latin typeface="Roboto" panose="02000000000000000000" pitchFamily="2" charset="0"/>
                <a:ea typeface="Roboto" panose="02000000000000000000" pitchFamily="2" charset="0"/>
              </a:rPr>
              <a:t>@</a:t>
            </a:r>
            <a:r>
              <a:rPr lang="en-AU" sz="3400" dirty="0">
                <a:latin typeface="Roboto" panose="02000000000000000000" pitchFamily="2" charset="0"/>
                <a:ea typeface="Roboto" panose="02000000000000000000" pitchFamily="2" charset="0"/>
              </a:rPr>
              <a:t>TUNSW</a:t>
            </a:r>
            <a:r>
              <a:rPr lang="en-AU" sz="3400" dirty="0" smtClean="0">
                <a:latin typeface="Roboto" panose="02000000000000000000" pitchFamily="2" charset="0"/>
                <a:ea typeface="Roboto" panose="02000000000000000000" pitchFamily="2" charset="0"/>
              </a:rPr>
              <a:t/>
            </a:r>
            <a:br>
              <a:rPr lang="en-AU" sz="3400" dirty="0" smtClean="0">
                <a:latin typeface="Roboto" panose="02000000000000000000" pitchFamily="2" charset="0"/>
                <a:ea typeface="Roboto" panose="02000000000000000000" pitchFamily="2" charset="0"/>
              </a:rPr>
            </a:br>
            <a:endParaRPr lang="en-AU" sz="3400" dirty="0" smtClean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en-AU" sz="3400" dirty="0" smtClean="0">
                <a:latin typeface="Roboto" panose="02000000000000000000" pitchFamily="2" charset="0"/>
                <a:ea typeface="Roboto" panose="02000000000000000000" pitchFamily="2" charset="0"/>
              </a:rPr>
              <a:t>@</a:t>
            </a:r>
            <a:r>
              <a:rPr lang="en-AU" sz="3400" dirty="0" err="1">
                <a:latin typeface="Roboto" panose="02000000000000000000" pitchFamily="2" charset="0"/>
                <a:ea typeface="Roboto" panose="02000000000000000000" pitchFamily="2" charset="0"/>
              </a:rPr>
              <a:t>leopatross</a:t>
            </a:r>
            <a:endParaRPr lang="en-AU" sz="34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endParaRPr lang="en-AU" sz="3400" dirty="0" smtClean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en-AU" sz="3400" dirty="0" smtClean="0">
                <a:latin typeface="Roboto" panose="02000000000000000000" pitchFamily="2" charset="0"/>
                <a:ea typeface="Roboto" panose="02000000000000000000" pitchFamily="2" charset="0"/>
              </a:rPr>
              <a:t>@</a:t>
            </a:r>
            <a:r>
              <a:rPr lang="en-AU" sz="3400" dirty="0" err="1" smtClean="0">
                <a:latin typeface="Roboto" panose="02000000000000000000" pitchFamily="2" charset="0"/>
                <a:ea typeface="Roboto" panose="02000000000000000000" pitchFamily="2" charset="0"/>
              </a:rPr>
              <a:t>rentingfairnsw</a:t>
            </a:r>
            <a:endParaRPr lang="en-AU" sz="3400" dirty="0" smtClean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en-AU" sz="3400" dirty="0" smtClean="0">
                <a:latin typeface="Roboto" panose="02000000000000000000" pitchFamily="2" charset="0"/>
                <a:ea typeface="Roboto" panose="02000000000000000000" pitchFamily="2" charset="0"/>
              </a:rPr>
              <a:t>@</a:t>
            </a:r>
            <a:r>
              <a:rPr lang="en-AU" sz="3400" dirty="0" err="1" smtClean="0">
                <a:latin typeface="Roboto" panose="02000000000000000000" pitchFamily="2" charset="0"/>
                <a:ea typeface="Roboto" panose="02000000000000000000" pitchFamily="2" charset="0"/>
              </a:rPr>
              <a:t>MakeRentingFairNSW</a:t>
            </a:r>
            <a:endParaRPr lang="en-AU" sz="3400" dirty="0" smtClean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endParaRPr lang="en-AU" sz="34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endParaRPr lang="en-AU" dirty="0"/>
          </a:p>
        </p:txBody>
      </p:sp>
      <p:pic>
        <p:nvPicPr>
          <p:cNvPr id="7" name="Picture 3" descr="Y:\Communications\Images\Art and graphics\tenants.org.au graphics\icons\icon-twit-black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751628"/>
            <a:ext cx="646830" cy="517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Y:\Communications\Images\Art and graphics\tenants.org.au graphics\icons\icon-twit-black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293096"/>
            <a:ext cx="646830" cy="517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Y:\Communications\Images\Art and graphics\tenants.org.au graphics\icons\icon-twit-black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346400"/>
            <a:ext cx="646830" cy="517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Y:\Communications\Images\Art and graphics\tenants.org.au graphics\icons\icon-fb-black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947" y="3271576"/>
            <a:ext cx="646830" cy="517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Y:\Communications\Images\Art and graphics\tenants.org.au graphics\icons\icon-fb-black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947" y="5863864"/>
            <a:ext cx="646830" cy="517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1355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27584" y="908720"/>
            <a:ext cx="756084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b="1" dirty="0" smtClean="0">
                <a:latin typeface="Roboto" panose="02000000000000000000" pitchFamily="2" charset="0"/>
                <a:ea typeface="Roboto" panose="02000000000000000000" pitchFamily="2" charset="0"/>
              </a:rPr>
              <a:t>Question:</a:t>
            </a:r>
          </a:p>
          <a:p>
            <a:endParaRPr lang="en-AU" sz="3200" dirty="0" smtClean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en-AU" sz="3200" dirty="0" smtClean="0">
                <a:latin typeface="Roboto" panose="02000000000000000000" pitchFamily="2" charset="0"/>
                <a:ea typeface="Roboto" panose="02000000000000000000" pitchFamily="2" charset="0"/>
              </a:rPr>
              <a:t>Are landlords over-using the NSW Civil and Administrative Tribunal?</a:t>
            </a:r>
          </a:p>
          <a:p>
            <a:endParaRPr lang="en-AU" sz="2400" dirty="0" smtClean="0"/>
          </a:p>
        </p:txBody>
      </p:sp>
    </p:spTree>
    <p:extLst>
      <p:ext uri="{BB962C8B-B14F-4D97-AF65-F5344CB8AC3E}">
        <p14:creationId xmlns:p14="http://schemas.microsoft.com/office/powerpoint/2010/main" val="3248916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7744" y="1124744"/>
            <a:ext cx="4464496" cy="3456384"/>
          </a:xfrm>
        </p:spPr>
        <p:txBody>
          <a:bodyPr/>
          <a:lstStyle/>
          <a:p>
            <a:pPr marL="25400" indent="0">
              <a:buNone/>
            </a:pPr>
            <a:r>
              <a:rPr lang="en-AU" sz="20000" dirty="0" smtClean="0">
                <a:latin typeface="+mj-lt"/>
              </a:rPr>
              <a:t>Yes</a:t>
            </a:r>
          </a:p>
          <a:p>
            <a:pPr marL="25400" indent="0">
              <a:buNone/>
            </a:pPr>
            <a:endParaRPr lang="en-AU" sz="7200" dirty="0"/>
          </a:p>
        </p:txBody>
      </p:sp>
    </p:spTree>
    <p:extLst>
      <p:ext uri="{BB962C8B-B14F-4D97-AF65-F5344CB8AC3E}">
        <p14:creationId xmlns:p14="http://schemas.microsoft.com/office/powerpoint/2010/main" val="550107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2164861510"/>
              </p:ext>
            </p:extLst>
          </p:nvPr>
        </p:nvGraphicFramePr>
        <p:xfrm>
          <a:off x="251520" y="332656"/>
          <a:ext cx="8496944" cy="5616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43476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2411932359"/>
              </p:ext>
            </p:extLst>
          </p:nvPr>
        </p:nvGraphicFramePr>
        <p:xfrm>
          <a:off x="251520" y="260648"/>
          <a:ext cx="8496944" cy="5616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32474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77825596"/>
              </p:ext>
            </p:extLst>
          </p:nvPr>
        </p:nvGraphicFramePr>
        <p:xfrm>
          <a:off x="251520" y="332656"/>
          <a:ext cx="8496944" cy="5616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22462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2910983874"/>
              </p:ext>
            </p:extLst>
          </p:nvPr>
        </p:nvGraphicFramePr>
        <p:xfrm>
          <a:off x="251520" y="332656"/>
          <a:ext cx="8496944" cy="5616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074581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861555881"/>
              </p:ext>
            </p:extLst>
          </p:nvPr>
        </p:nvGraphicFramePr>
        <p:xfrm>
          <a:off x="251520" y="332656"/>
          <a:ext cx="8496944" cy="5616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1"/>
          <p:cNvSpPr txBox="1"/>
          <p:nvPr/>
        </p:nvSpPr>
        <p:spPr>
          <a:xfrm>
            <a:off x="179512" y="188640"/>
            <a:ext cx="5544616" cy="144016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AU" sz="2800" b="1" dirty="0" smtClean="0"/>
              <a:t>The primary use of NCAT is to benefit landlords</a:t>
            </a:r>
            <a:endParaRPr lang="en-AU" sz="2800" b="1" dirty="0"/>
          </a:p>
        </p:txBody>
      </p:sp>
    </p:spTree>
    <p:extLst>
      <p:ext uri="{BB962C8B-B14F-4D97-AF65-F5344CB8AC3E}">
        <p14:creationId xmlns:p14="http://schemas.microsoft.com/office/powerpoint/2010/main" val="2188864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Roboto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5293</TotalTime>
  <Words>284</Words>
  <Application>Microsoft Office PowerPoint</Application>
  <PresentationFormat>On-screen Show (4:3)</PresentationFormat>
  <Paragraphs>82</Paragraphs>
  <Slides>22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Roboto</vt:lpstr>
      <vt:lpstr>Source Sans Pro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Leo Patterson Ross</dc:creator>
  <cp:lastModifiedBy>Leo Patterson Ross</cp:lastModifiedBy>
  <cp:revision>39</cp:revision>
  <dcterms:modified xsi:type="dcterms:W3CDTF">2018-08-28T23:55:44Z</dcterms:modified>
</cp:coreProperties>
</file>